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23" r:id="rId4"/>
    <p:sldId id="324" r:id="rId5"/>
    <p:sldId id="325" r:id="rId6"/>
    <p:sldId id="294" r:id="rId7"/>
    <p:sldId id="295" r:id="rId8"/>
    <p:sldId id="305" r:id="rId9"/>
    <p:sldId id="306" r:id="rId10"/>
    <p:sldId id="312" r:id="rId11"/>
    <p:sldId id="302" r:id="rId12"/>
    <p:sldId id="307" r:id="rId13"/>
    <p:sldId id="326" r:id="rId14"/>
    <p:sldId id="299" r:id="rId15"/>
    <p:sldId id="316" r:id="rId16"/>
    <p:sldId id="327" r:id="rId17"/>
    <p:sldId id="328" r:id="rId18"/>
    <p:sldId id="301" r:id="rId19"/>
    <p:sldId id="309" r:id="rId20"/>
    <p:sldId id="314" r:id="rId21"/>
    <p:sldId id="329" r:id="rId22"/>
    <p:sldId id="330" r:id="rId23"/>
    <p:sldId id="300" r:id="rId24"/>
    <p:sldId id="308" r:id="rId25"/>
    <p:sldId id="331" r:id="rId26"/>
    <p:sldId id="332" r:id="rId27"/>
    <p:sldId id="322" r:id="rId28"/>
    <p:sldId id="304" r:id="rId29"/>
    <p:sldId id="317" r:id="rId30"/>
    <p:sldId id="333" r:id="rId31"/>
    <p:sldId id="334" r:id="rId32"/>
    <p:sldId id="298" r:id="rId33"/>
    <p:sldId id="313" r:id="rId34"/>
    <p:sldId id="335" r:id="rId35"/>
    <p:sldId id="336" r:id="rId36"/>
    <p:sldId id="297" r:id="rId37"/>
    <p:sldId id="310" r:id="rId38"/>
    <p:sldId id="337" r:id="rId39"/>
    <p:sldId id="338" r:id="rId40"/>
    <p:sldId id="296" r:id="rId41"/>
    <p:sldId id="315" r:id="rId42"/>
    <p:sldId id="339" r:id="rId43"/>
    <p:sldId id="340" r:id="rId44"/>
    <p:sldId id="303" r:id="rId45"/>
    <p:sldId id="341" r:id="rId46"/>
    <p:sldId id="34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6EC2E-6906-4228-A543-DD91CDD425B2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CB792-65E0-4639-B3D7-CDD923FD2D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053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CB792-65E0-4639-B3D7-CDD923FD2DD2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438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E22E-1F8C-D08A-ECBF-89A798178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E4CFA-603E-A6B8-68BB-0394B0065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B10C4-4C6C-8DCA-C849-35224D86E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8FBA9-7293-63B9-D0C1-00B6F587B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6478C-0B5F-B80E-009B-4B66B3824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202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083C-37A1-3020-A8B7-78E2DDA46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E1C55-3572-8C00-784F-4A5D8F6C1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05B1F-9A9E-71D3-2EFA-A25685279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913A0-ABFE-3EF2-ADC8-F0B46A506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C1EE5-3457-F461-E6B6-6EC463AF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564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F66336-366C-4361-970E-CC1C9F0A1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2CA8D3-760F-7675-722C-5BDE38058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5C29C-2BEF-67C6-43EE-B72EB0168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A9F6F-CB37-F1AB-0ACB-C52C3663F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2D45A-9893-F75B-8627-A120E014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877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B3A6C-2092-F097-778B-D987D81B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01E4A-91E2-EF45-EEDB-A08FCBB9B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382CD-FA5D-4AFA-6E9F-A394C545C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87810-A624-6697-8F7B-8298F289E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06B28-7FBF-CA6D-7B59-9ECC45E7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617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B617-262E-676D-EC86-3A12467BE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62613-93E1-5236-261E-4A421066E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BBFD-907A-45E6-A558-908D0BA22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513A7-D25D-72AC-7BA3-8463F86C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CD71D-62F8-F859-0460-A7D8C2429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5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D1D9-7BC0-3B27-CB29-723ADF11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37781-3E33-984A-AAA9-6B774BB08E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C1C8E3-CBAC-B0B0-C241-D4F8C292D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E328B-28EE-E1C6-0079-5FD4C1CFF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96194-A66E-AFBC-5B79-54F964649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C67B2-756C-AB1A-20D9-760B98186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887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F2567-9B67-BADA-9382-6137AE28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8140F-679A-7182-156C-B10135679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6A1C1-B41E-74FC-0094-20132F9CC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BA698-7053-D3E7-71D2-2A204A53FD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F8AC6C-C0FC-074F-34F5-3812C6488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9C1DFA-61B0-A094-775F-EF545DFD2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B272F5-DDE3-6FDB-2D57-8E4CEDBCA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6C64AD-61E8-487D-C7EA-078521A78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926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ACAB-11BF-A698-566D-AD945C2D8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9F839-170A-D7A1-6217-EAF1238E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CD956-16AD-08E2-EF28-CA8B0624B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640A-FAA1-4AC1-D00F-F0F367B6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69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D011A-3AE5-DDC4-07DE-A7C5F9196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7D2C4F-6BA8-E4E2-9335-C1BC1690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B98F8-7967-E8A9-FC3A-EFECF47E6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449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B290F-3A56-CCF9-1009-A7AB49F03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02BA5-CC69-F3D2-1596-0D01D0FC3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AD44D-BD06-E829-DAE1-0F7C724CC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90531-DC6D-5ABF-8CC6-40C58063E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DD351-AEF1-2274-2206-70DC56779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BF891-03AB-F7A9-BD16-E064392B2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49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5A26-AB61-B5B3-9318-63A071132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E761A2-C791-3A33-2843-31EB842976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3B9-2C35-488A-80E0-180B8294E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1EA02-D3F3-3322-D56D-25F48BE61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187B2-2A79-4713-9A89-25C10CB47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CB3F1-4EC0-7E86-0B32-F8F45D889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8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1FCEAA-0189-EBD2-3F81-553841BD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4E670-BED3-CCAB-D00F-6F6287902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D74D2-B65D-EA7B-C495-CCF417F3BD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E0C78-6767-4EA8-B1FE-9580A14D7820}" type="datetimeFigureOut">
              <a:rPr lang="en-GB" smtClean="0"/>
              <a:t>05/04/2024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D7E3E-9D8B-9C1A-B353-8EA730EFC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49FA7-C585-71CE-8C30-EA01F1D42D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06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uDA8UrTPZM&amp;ab_channel=Bykea" TargetMode="External"/><Relationship Id="rId2" Type="http://schemas.openxmlformats.org/officeDocument/2006/relationships/hyperlink" Target="https://www.youtube.com/watch?v=gq9761ua8Jc&amp;ab_channel=VCastOnlin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eople Discussing">
            <a:extLst>
              <a:ext uri="{FF2B5EF4-FFF2-40B4-BE49-F238E27FC236}">
                <a16:creationId xmlns:a16="http://schemas.microsoft.com/office/drawing/2014/main" id="{D0A25C35-515A-EBDB-A715-812BC5FCA1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43D0B-2E51-07A6-0764-CACF02B3E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Introduction to Entrepreneurship </a:t>
            </a:r>
            <a:endParaRPr lang="en-GB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13ABCC-5290-9055-4BDB-A956CF319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Dr. Zunaira Saqib </a:t>
            </a: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28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9D308-DD9B-6585-52CC-F5346BE1B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https://www.youtube.com/watch?v=gq9761ua8Jc&amp;ab_channel=VCastOnline</a:t>
            </a:r>
            <a:endParaRPr lang="en-GB" dirty="0"/>
          </a:p>
          <a:p>
            <a:endParaRPr lang="en-GB" dirty="0"/>
          </a:p>
          <a:p>
            <a:r>
              <a:rPr lang="en-GB" dirty="0">
                <a:hlinkClick r:id="rId3"/>
              </a:rPr>
              <a:t>https://www.youtube.com/watch?v=6uDA8UrTPZM&amp;ab_channel=Bykea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121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D859BC-0A69-577E-129F-DE8DD73EE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5" t="9091" r="23687" b="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CCD539-1E13-0405-162F-CE3579E82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1. Customer Segments 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56A50-F032-B20F-C8CC-6C26029A3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269418" cy="3601682"/>
          </a:xfrm>
        </p:spPr>
        <p:txBody>
          <a:bodyPr anchor="t">
            <a:no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Customer Segmenting is the practice of dividing a customer base into groups of individuals that are similar in specific ways, such </a:t>
            </a:r>
            <a:r>
              <a:rPr lang="en-GB" sz="2400" b="1" dirty="0">
                <a:solidFill>
                  <a:schemeClr val="bg1"/>
                </a:solidFill>
              </a:rPr>
              <a:t>as age, gender, interests and spending habits</a:t>
            </a:r>
            <a:r>
              <a:rPr lang="en-GB" sz="2400" dirty="0">
                <a:solidFill>
                  <a:schemeClr val="bg1"/>
                </a:solidFill>
              </a:rPr>
              <a:t>.</a:t>
            </a:r>
          </a:p>
          <a:p>
            <a:r>
              <a:rPr lang="en-GB" sz="2400" dirty="0">
                <a:solidFill>
                  <a:schemeClr val="bg1"/>
                </a:solidFill>
              </a:rPr>
              <a:t>These are the groups of people or companies that you are trying to target and sell your product or service to.</a:t>
            </a:r>
          </a:p>
          <a:p>
            <a:endParaRPr lang="en-GB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12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A59DC-0D1C-4BFB-42D2-614CF30DC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 Customer Segments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33F47-CB9B-CFB0-2BF3-A102DC0A6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610" y="1489754"/>
            <a:ext cx="10881189" cy="5198722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Mass market: </a:t>
            </a:r>
          </a:p>
          <a:p>
            <a:pPr lvl="1"/>
            <a:r>
              <a:rPr lang="en-GB" sz="2000" dirty="0"/>
              <a:t>General population or a large group of people with similar needs. </a:t>
            </a:r>
          </a:p>
          <a:p>
            <a:pPr lvl="1"/>
            <a:r>
              <a:rPr lang="en-GB" sz="2000" dirty="0"/>
              <a:t>For example, a product like a phone.  </a:t>
            </a:r>
          </a:p>
          <a:p>
            <a:r>
              <a:rPr lang="en-GB" b="1" dirty="0"/>
              <a:t>Niche market:</a:t>
            </a:r>
            <a:r>
              <a:rPr lang="en-GB" dirty="0"/>
              <a:t> </a:t>
            </a:r>
          </a:p>
          <a:p>
            <a:pPr lvl="1"/>
            <a:r>
              <a:rPr lang="en-GB" sz="2000" dirty="0"/>
              <a:t>Specific group of people with unique needs and traits. </a:t>
            </a:r>
          </a:p>
          <a:p>
            <a:pPr lvl="1"/>
            <a:r>
              <a:rPr lang="en-GB" sz="2000" dirty="0"/>
              <a:t>Buyers of high-end sports shoes.</a:t>
            </a:r>
          </a:p>
          <a:p>
            <a:r>
              <a:rPr lang="en-GB" b="1" dirty="0"/>
              <a:t>Segmented:</a:t>
            </a:r>
            <a:r>
              <a:rPr lang="en-GB" dirty="0"/>
              <a:t> </a:t>
            </a:r>
          </a:p>
          <a:p>
            <a:pPr lvl="1"/>
            <a:r>
              <a:rPr lang="en-GB" sz="2000" dirty="0"/>
              <a:t>Slightly different needs, there could be different groups within the main customer segment.</a:t>
            </a:r>
          </a:p>
          <a:p>
            <a:r>
              <a:rPr lang="en-GB" b="1" dirty="0"/>
              <a:t>Diversified:</a:t>
            </a:r>
            <a:r>
              <a:rPr lang="en-GB" dirty="0"/>
              <a:t> </a:t>
            </a:r>
          </a:p>
          <a:p>
            <a:pPr lvl="1"/>
            <a:r>
              <a:rPr lang="en-GB" sz="2000" dirty="0"/>
              <a:t>A diversified market segment includes customers with very different needs.</a:t>
            </a:r>
          </a:p>
          <a:p>
            <a:r>
              <a:rPr lang="en-GB" b="1" dirty="0"/>
              <a:t>Multi-sided markets:</a:t>
            </a:r>
            <a:r>
              <a:rPr lang="en-GB" dirty="0"/>
              <a:t> </a:t>
            </a:r>
          </a:p>
          <a:p>
            <a:pPr lvl="1"/>
            <a:r>
              <a:rPr lang="en-GB" sz="2000" dirty="0"/>
              <a:t>Interdependent customer segments. </a:t>
            </a:r>
          </a:p>
          <a:p>
            <a:pPr lvl="1"/>
            <a:r>
              <a:rPr lang="en-GB" sz="2000" dirty="0"/>
              <a:t>A credit card company caters to both their credit card holders as well as merchants who accept those cards.</a:t>
            </a:r>
          </a:p>
        </p:txBody>
      </p:sp>
    </p:spTree>
    <p:extLst>
      <p:ext uri="{BB962C8B-B14F-4D97-AF65-F5344CB8AC3E}">
        <p14:creationId xmlns:p14="http://schemas.microsoft.com/office/powerpoint/2010/main" val="2871976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16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ustomer segment business model canvas for Zara company">
            <a:extLst>
              <a:ext uri="{FF2B5EF4-FFF2-40B4-BE49-F238E27FC236}">
                <a16:creationId xmlns:a16="http://schemas.microsoft.com/office/drawing/2014/main" id="{500424DE-1EFA-F44E-1AC4-8DE80A454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851" y="643467"/>
            <a:ext cx="787429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718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25D33-B71D-08E2-6173-6B980E51C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2. Value Proposition</a:t>
            </a:r>
            <a:endParaRPr lang="en-GB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BCC60-C986-763D-2208-F6A716054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12" r="16438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951FF-8BCD-741A-2B22-65F966FAA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1972638"/>
            <a:ext cx="5444382" cy="4885362"/>
          </a:xfrm>
        </p:spPr>
        <p:txBody>
          <a:bodyPr>
            <a:noAutofit/>
          </a:bodyPr>
          <a:lstStyle/>
          <a:p>
            <a:r>
              <a:rPr lang="en-GB" sz="2400" b="1" dirty="0"/>
              <a:t>Fundamental offering the company is trying to give its customers</a:t>
            </a:r>
          </a:p>
          <a:p>
            <a:r>
              <a:rPr lang="en-GB" sz="2400" dirty="0"/>
              <a:t>The Value Proposition is foundational to any business/product.</a:t>
            </a:r>
          </a:p>
          <a:p>
            <a:r>
              <a:rPr lang="en-GB" sz="2400" dirty="0"/>
              <a:t>It is the fundamental concept of the exchange of value between your business and your customer/clients.</a:t>
            </a:r>
          </a:p>
          <a:p>
            <a:r>
              <a:rPr lang="en-GB" sz="2400" b="1" dirty="0"/>
              <a:t>Generally, value is exchanged from a customer for money when a problem is solved or pain is relieved for them by your business.</a:t>
            </a:r>
          </a:p>
        </p:txBody>
      </p:sp>
    </p:spTree>
    <p:extLst>
      <p:ext uri="{BB962C8B-B14F-4D97-AF65-F5344CB8AC3E}">
        <p14:creationId xmlns:p14="http://schemas.microsoft.com/office/powerpoint/2010/main" val="160286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C44EF-886D-FC88-26AB-351063CCA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2" y="741391"/>
            <a:ext cx="5479719" cy="1616203"/>
          </a:xfrm>
        </p:spPr>
        <p:txBody>
          <a:bodyPr anchor="b">
            <a:normAutofit/>
          </a:bodyPr>
          <a:lstStyle/>
          <a:p>
            <a:r>
              <a:rPr lang="en-US" sz="3200" dirty="0"/>
              <a:t>Value Proposition: Questions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1BCDC-2446-E477-DDE3-CEA598F96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5479719" cy="3447832"/>
          </a:xfrm>
        </p:spPr>
        <p:txBody>
          <a:bodyPr anchor="t">
            <a:normAutofit fontScale="92500" lnSpcReduction="10000"/>
          </a:bodyPr>
          <a:lstStyle/>
          <a:p>
            <a:r>
              <a:rPr lang="en-GB" b="1" dirty="0"/>
              <a:t>What exactly is your company trying to give to customers?</a:t>
            </a:r>
          </a:p>
          <a:p>
            <a:r>
              <a:rPr lang="en-GB" dirty="0"/>
              <a:t>What problem is your company trying to solve and what needs are your company satisfying?</a:t>
            </a:r>
          </a:p>
          <a:p>
            <a:r>
              <a:rPr lang="en-GB" dirty="0"/>
              <a:t>How do you offer something different that satisfies the demands of your customer segments (e.g. price, quality, design, status, etc.)?</a:t>
            </a:r>
          </a:p>
        </p:txBody>
      </p:sp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93A03A23-185B-4625-7DBE-F7137364E1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87" r="3095"/>
          <a:stretch/>
        </p:blipFill>
        <p:spPr>
          <a:xfrm>
            <a:off x="7270812" y="10"/>
            <a:ext cx="492118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05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nvas business model with its Value Proposals to know how to solve the customer's need">
            <a:extLst>
              <a:ext uri="{FF2B5EF4-FFF2-40B4-BE49-F238E27FC236}">
                <a16:creationId xmlns:a16="http://schemas.microsoft.com/office/drawing/2014/main" id="{A1D47C09-8E06-E7E4-E372-4BB9795AA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851" y="643467"/>
            <a:ext cx="787429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432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7B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Business Model Canvas Template Zara - Value Propositions">
            <a:extLst>
              <a:ext uri="{FF2B5EF4-FFF2-40B4-BE49-F238E27FC236}">
                <a16:creationId xmlns:a16="http://schemas.microsoft.com/office/drawing/2014/main" id="{6F7ADBDD-60F7-7B0E-3BC9-334008ED0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851" y="643467"/>
            <a:ext cx="787429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479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pty speech bubbles">
            <a:extLst>
              <a:ext uri="{FF2B5EF4-FFF2-40B4-BE49-F238E27FC236}">
                <a16:creationId xmlns:a16="http://schemas.microsoft.com/office/drawing/2014/main" id="{66386CF6-C34D-3FF7-6E44-0396AECD8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15" r="16120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D62A56-A851-9B65-ECE3-79E5DFE60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3. Channels  </a:t>
            </a:r>
            <a:endParaRPr lang="en-GB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FB4C4-1CA4-3FD0-0E30-0C9E1507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884929"/>
            <a:ext cx="4659756" cy="3374137"/>
          </a:xfrm>
        </p:spPr>
        <p:txBody>
          <a:bodyPr anchor="ctr">
            <a:noAutofit/>
          </a:bodyPr>
          <a:lstStyle/>
          <a:p>
            <a:r>
              <a:rPr lang="en-GB" sz="3200" dirty="0"/>
              <a:t>How your company will communicate with and reach out to your customers?</a:t>
            </a:r>
          </a:p>
          <a:p>
            <a:r>
              <a:rPr lang="en-GB" sz="3200" dirty="0"/>
              <a:t>How are we going to tell our customer segment about our value proposition?</a:t>
            </a:r>
          </a:p>
        </p:txBody>
      </p:sp>
    </p:spTree>
    <p:extLst>
      <p:ext uri="{BB962C8B-B14F-4D97-AF65-F5344CB8AC3E}">
        <p14:creationId xmlns:p14="http://schemas.microsoft.com/office/powerpoint/2010/main" val="270161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57771-3C1B-6888-01DF-1443761D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67129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 dirty="0"/>
              <a:t>3. Example of Channels </a:t>
            </a:r>
            <a:endParaRPr lang="en-GB" sz="3200" dirty="0"/>
          </a:p>
        </p:txBody>
      </p:sp>
      <p:pic>
        <p:nvPicPr>
          <p:cNvPr id="5" name="Picture 4" descr="Stock numbers on a digital display">
            <a:extLst>
              <a:ext uri="{FF2B5EF4-FFF2-40B4-BE49-F238E27FC236}">
                <a16:creationId xmlns:a16="http://schemas.microsoft.com/office/drawing/2014/main" id="{8A8DB40F-33D6-0CCC-5A4F-301B61EB7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99" r="16347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89305-E229-2C0E-4018-4921C6C04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1053116"/>
            <a:ext cx="5444382" cy="5794618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Social media</a:t>
            </a:r>
          </a:p>
          <a:p>
            <a:r>
              <a:rPr lang="en-GB" sz="2400" dirty="0"/>
              <a:t>Public speaking</a:t>
            </a:r>
          </a:p>
          <a:p>
            <a:r>
              <a:rPr lang="en-GB" sz="2400" dirty="0"/>
              <a:t>Email marketing</a:t>
            </a:r>
          </a:p>
          <a:p>
            <a:r>
              <a:rPr lang="en-GB" sz="2400" dirty="0"/>
              <a:t>Networking</a:t>
            </a:r>
          </a:p>
          <a:p>
            <a:r>
              <a:rPr lang="en-GB" sz="2400" dirty="0"/>
              <a:t>SEM (Search Engine Marketing)</a:t>
            </a:r>
          </a:p>
          <a:p>
            <a:r>
              <a:rPr lang="en-GB" sz="2400" dirty="0"/>
              <a:t>SEO (Search Engine Optimisation)</a:t>
            </a:r>
          </a:p>
          <a:p>
            <a:r>
              <a:rPr lang="en-GB" sz="2400" dirty="0"/>
              <a:t>Viral marketing</a:t>
            </a:r>
          </a:p>
          <a:p>
            <a:r>
              <a:rPr lang="en-GB" sz="2400" dirty="0"/>
              <a:t>Targeted blogs</a:t>
            </a:r>
          </a:p>
          <a:p>
            <a:r>
              <a:rPr lang="en-GB" sz="2400" dirty="0"/>
              <a:t>Sales and promotions for commissions</a:t>
            </a:r>
          </a:p>
          <a:p>
            <a:r>
              <a:rPr lang="en-GB" sz="2400" dirty="0"/>
              <a:t>Affiliates</a:t>
            </a:r>
          </a:p>
          <a:p>
            <a:r>
              <a:rPr lang="en-GB" sz="2400" dirty="0"/>
              <a:t>PR</a:t>
            </a:r>
          </a:p>
          <a:p>
            <a:r>
              <a:rPr lang="en-GB" sz="2400" dirty="0"/>
              <a:t>Trade shows</a:t>
            </a:r>
          </a:p>
          <a:p>
            <a:r>
              <a:rPr lang="en-GB" sz="2400" dirty="0"/>
              <a:t>Content marketing</a:t>
            </a:r>
          </a:p>
          <a:p>
            <a:r>
              <a:rPr lang="en-GB" sz="2400" dirty="0"/>
              <a:t>Offline advertising (billboards, TV, radio)</a:t>
            </a:r>
          </a:p>
        </p:txBody>
      </p:sp>
    </p:spTree>
    <p:extLst>
      <p:ext uri="{BB962C8B-B14F-4D97-AF65-F5344CB8AC3E}">
        <p14:creationId xmlns:p14="http://schemas.microsoft.com/office/powerpoint/2010/main" val="4292569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C012BE-C974-6313-3C73-BE705DCCA4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872"/>
          <a:stretch/>
        </p:blipFill>
        <p:spPr>
          <a:xfrm>
            <a:off x="20" y="-11728"/>
            <a:ext cx="12191980" cy="68697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306540-870A-7346-8CFF-A1B08DE5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51563" y="-1474817"/>
            <a:ext cx="4488873" cy="1219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8739">
                <a:srgbClr val="000000">
                  <a:alpha val="61000"/>
                </a:srgbClr>
              </a:gs>
              <a:gs pos="72000">
                <a:srgbClr val="000000">
                  <a:alpha val="43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1641DE-77B6-C7B1-FC1D-7A6F39F7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111" y="3735248"/>
            <a:ext cx="8708241" cy="19140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Week 8 and 9: Business Model Canvas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C7F173-9190-97B0-A996-4FF503552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6111" y="5656912"/>
            <a:ext cx="8708241" cy="7756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400" dirty="0">
                <a:solidFill>
                  <a:srgbClr val="FFFFFF"/>
                </a:solidFill>
              </a:rPr>
              <a:t>Visual representation of company’s value proposition, infrastructure, customers, and finances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295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ominos Pizza on the Today Show - Workers fired for Dominos prank video. -  YouTube">
            <a:extLst>
              <a:ext uri="{FF2B5EF4-FFF2-40B4-BE49-F238E27FC236}">
                <a16:creationId xmlns:a16="http://schemas.microsoft.com/office/drawing/2014/main" id="{05400F4E-B7BC-6468-0CCA-B311F1E60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8" r="7856" b="2"/>
          <a:stretch/>
        </p:blipFill>
        <p:spPr bwMode="auto"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cDonald backlash after Twitter campaign #McDstories | by Elisabeth Burke |  Medium">
            <a:extLst>
              <a:ext uri="{FF2B5EF4-FFF2-40B4-BE49-F238E27FC236}">
                <a16:creationId xmlns:a16="http://schemas.microsoft.com/office/drawing/2014/main" id="{AB70F2AD-45E2-6D68-AF57-B5822195E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" r="11633" b="1"/>
          <a:stretch/>
        </p:blipFill>
        <p:spPr bwMode="auto"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rink water': Ronaldo removes Coca-Cola bottles in press conference -  YouTube">
            <a:extLst>
              <a:ext uri="{FF2B5EF4-FFF2-40B4-BE49-F238E27FC236}">
                <a16:creationId xmlns:a16="http://schemas.microsoft.com/office/drawing/2014/main" id="{7C8103F0-88F9-8B1E-480E-3C677C2069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3901"/>
          <a:stretch/>
        </p:blipFill>
        <p:spPr bwMode="auto"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2A6E12-B8FE-6388-8421-E43B2CC64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4922338" cy="1325563"/>
          </a:xfrm>
        </p:spPr>
        <p:txBody>
          <a:bodyPr>
            <a:normAutofit/>
          </a:bodyPr>
          <a:lstStyle/>
          <a:p>
            <a:r>
              <a:rPr lang="en-US" sz="3400"/>
              <a:t>Social Media / Channels Gone Wrong </a:t>
            </a:r>
            <a:endParaRPr lang="en-GB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2E742-4CE2-38FE-C9E4-C9EED9C88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4600"/>
            <a:ext cx="4922338" cy="3666744"/>
          </a:xfrm>
        </p:spPr>
        <p:txBody>
          <a:bodyPr>
            <a:normAutofit/>
          </a:bodyPr>
          <a:lstStyle/>
          <a:p>
            <a:r>
              <a:rPr lang="en-US" sz="2000"/>
              <a:t>Dominos Employees Video </a:t>
            </a:r>
          </a:p>
          <a:p>
            <a:r>
              <a:rPr lang="en-US" sz="2000"/>
              <a:t>McDStories</a:t>
            </a:r>
          </a:p>
          <a:p>
            <a:r>
              <a:rPr lang="en-US" sz="2000"/>
              <a:t>Coca Cola and Ronaldo’s  </a:t>
            </a: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912100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78F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Channels - Business Model Canvas">
            <a:extLst>
              <a:ext uri="{FF2B5EF4-FFF2-40B4-BE49-F238E27FC236}">
                <a16:creationId xmlns:a16="http://schemas.microsoft.com/office/drawing/2014/main" id="{66876F0D-6252-8B00-1D12-061134800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851" y="643467"/>
            <a:ext cx="787429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247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8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Zara Channels business model canvas template where its components are developed">
            <a:extLst>
              <a:ext uri="{FF2B5EF4-FFF2-40B4-BE49-F238E27FC236}">
                <a16:creationId xmlns:a16="http://schemas.microsoft.com/office/drawing/2014/main" id="{8E5C1229-296A-DD83-EC13-862FB1E8A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851" y="643467"/>
            <a:ext cx="787429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697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9086D-A649-0F17-293C-C75DE2E234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88B7C-0D3F-08BC-999A-AEF80056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4. Customer Relationship 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DD28F-F873-A72B-896D-40D4AD4F9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Need to establish the type of relationship you will have with each of your customer segments or how you will interact with them throughout their journey with your company.</a:t>
            </a:r>
          </a:p>
          <a:p>
            <a:r>
              <a:rPr lang="en-GB" dirty="0">
                <a:solidFill>
                  <a:schemeClr val="bg1"/>
                </a:solidFill>
              </a:rPr>
              <a:t>Customer Relationships is defined as how a business interacts with its customers.</a:t>
            </a:r>
          </a:p>
        </p:txBody>
      </p:sp>
    </p:spTree>
    <p:extLst>
      <p:ext uri="{BB962C8B-B14F-4D97-AF65-F5344CB8AC3E}">
        <p14:creationId xmlns:p14="http://schemas.microsoft.com/office/powerpoint/2010/main" val="186092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holding mouse">
            <a:extLst>
              <a:ext uri="{FF2B5EF4-FFF2-40B4-BE49-F238E27FC236}">
                <a16:creationId xmlns:a16="http://schemas.microsoft.com/office/drawing/2014/main" id="{0B229FE0-5546-2BEB-EAE2-E855B38589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2355" b="33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88B7C-0D3F-08BC-999A-AEF80056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2. Customer Relationship 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DD28F-F873-A72B-896D-40D4AD4F9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sz="2200" dirty="0">
                <a:solidFill>
                  <a:srgbClr val="FFFFFF"/>
                </a:solidFill>
              </a:rPr>
              <a:t>Personal assistance: You interact with the customer in person or by email, through phone call or other means. </a:t>
            </a:r>
            <a:r>
              <a:rPr lang="en-GB" sz="2200" b="1" dirty="0">
                <a:solidFill>
                  <a:srgbClr val="FFFFFF"/>
                </a:solidFill>
              </a:rPr>
              <a:t>Nayatel</a:t>
            </a:r>
            <a:endParaRPr lang="en-GB" sz="2200" dirty="0">
              <a:solidFill>
                <a:srgbClr val="FFFFFF"/>
              </a:solidFill>
            </a:endParaRPr>
          </a:p>
          <a:p>
            <a:r>
              <a:rPr lang="en-GB" sz="2200" dirty="0">
                <a:solidFill>
                  <a:srgbClr val="FFFFFF"/>
                </a:solidFill>
              </a:rPr>
              <a:t>Dedicated personal assistance: You assign a dedicated customer representative to an individual customer.  </a:t>
            </a:r>
            <a:r>
              <a:rPr lang="en-GB" sz="2200" b="1" dirty="0">
                <a:solidFill>
                  <a:srgbClr val="FFFFFF"/>
                </a:solidFill>
              </a:rPr>
              <a:t>Priority Banking </a:t>
            </a:r>
            <a:endParaRPr lang="en-GB" sz="2200" dirty="0">
              <a:solidFill>
                <a:srgbClr val="FFFFFF"/>
              </a:solidFill>
            </a:endParaRPr>
          </a:p>
          <a:p>
            <a:r>
              <a:rPr lang="en-GB" sz="2200" dirty="0">
                <a:solidFill>
                  <a:srgbClr val="FFFFFF"/>
                </a:solidFill>
              </a:rPr>
              <a:t>Self-service: No relationship with the customer, but provides what the customer needs to help themselves.</a:t>
            </a:r>
            <a:r>
              <a:rPr lang="en-GB" sz="2200" b="1" dirty="0">
                <a:solidFill>
                  <a:srgbClr val="FFFFFF"/>
                </a:solidFill>
              </a:rPr>
              <a:t> McDonald's  </a:t>
            </a:r>
            <a:endParaRPr lang="en-GB" sz="2200" dirty="0">
              <a:solidFill>
                <a:srgbClr val="FFFFFF"/>
              </a:solidFill>
            </a:endParaRPr>
          </a:p>
          <a:p>
            <a:r>
              <a:rPr lang="en-GB" sz="2200" dirty="0">
                <a:solidFill>
                  <a:srgbClr val="FFFFFF"/>
                </a:solidFill>
              </a:rPr>
              <a:t>Automated services: Automated processes or machinery that helps customers perform services themselves. </a:t>
            </a:r>
            <a:r>
              <a:rPr lang="en-GB" sz="2200" b="1" dirty="0">
                <a:solidFill>
                  <a:srgbClr val="FFFFFF"/>
                </a:solidFill>
              </a:rPr>
              <a:t>Individual Bank Customers</a:t>
            </a:r>
            <a:endParaRPr lang="en-GB" sz="2200" dirty="0">
              <a:solidFill>
                <a:srgbClr val="FFFFFF"/>
              </a:solidFill>
            </a:endParaRPr>
          </a:p>
          <a:p>
            <a:r>
              <a:rPr lang="en-GB" sz="2200" dirty="0">
                <a:solidFill>
                  <a:srgbClr val="FFFFFF"/>
                </a:solidFill>
              </a:rPr>
              <a:t>Communities: Online communities where customers can help each other solve their own problems </a:t>
            </a:r>
            <a:r>
              <a:rPr lang="en-GB" sz="2200" b="1" dirty="0">
                <a:solidFill>
                  <a:srgbClr val="FFFFFF"/>
                </a:solidFill>
              </a:rPr>
              <a:t>Microsoft </a:t>
            </a:r>
            <a:endParaRPr lang="en-GB" sz="2200" dirty="0">
              <a:solidFill>
                <a:srgbClr val="FFFFFF"/>
              </a:solidFill>
            </a:endParaRPr>
          </a:p>
          <a:p>
            <a:r>
              <a:rPr lang="en-GB" sz="2200" dirty="0">
                <a:solidFill>
                  <a:srgbClr val="FFFFFF"/>
                </a:solidFill>
              </a:rPr>
              <a:t>Co-creation: Allows the customer to get involved in the designing or development of the product. </a:t>
            </a:r>
            <a:r>
              <a:rPr lang="en-GB" sz="2200" b="1" dirty="0" err="1">
                <a:solidFill>
                  <a:srgbClr val="FFFFFF"/>
                </a:solidFill>
              </a:rPr>
              <a:t>Youtube</a:t>
            </a:r>
            <a:endParaRPr lang="en-GB" sz="2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16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66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Customer Relationships - Business Model Canvas">
            <a:extLst>
              <a:ext uri="{FF2B5EF4-FFF2-40B4-BE49-F238E27FC236}">
                <a16:creationId xmlns:a16="http://schemas.microsoft.com/office/drawing/2014/main" id="{05FC075D-DC8A-9D7F-7EB3-96840477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851" y="643467"/>
            <a:ext cx="787429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934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A7B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5" name="Rectangle 922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The relations with Zara's clients to give a Business Model Canvas where the 9 points to be developed are seen">
            <a:extLst>
              <a:ext uri="{FF2B5EF4-FFF2-40B4-BE49-F238E27FC236}">
                <a16:creationId xmlns:a16="http://schemas.microsoft.com/office/drawing/2014/main" id="{07907EF6-5112-12BD-7C33-03E063946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851" y="643467"/>
            <a:ext cx="787429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0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business model canvas&#10;&#10;Description automatically generated">
            <a:extLst>
              <a:ext uri="{FF2B5EF4-FFF2-40B4-BE49-F238E27FC236}">
                <a16:creationId xmlns:a16="http://schemas.microsoft.com/office/drawing/2014/main" id="{293DFF5E-9060-EA52-E1AF-D75CA055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17" y="643467"/>
            <a:ext cx="83461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65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9B4CC-DE99-BCEA-EED8-B718FD385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 dirty="0"/>
              <a:t>5. Revenue Stream </a:t>
            </a:r>
            <a:endParaRPr lang="en-GB" dirty="0"/>
          </a:p>
        </p:txBody>
      </p:sp>
      <p:pic>
        <p:nvPicPr>
          <p:cNvPr id="5" name="Picture 4" descr="Desk with productivity items">
            <a:extLst>
              <a:ext uri="{FF2B5EF4-FFF2-40B4-BE49-F238E27FC236}">
                <a16:creationId xmlns:a16="http://schemas.microsoft.com/office/drawing/2014/main" id="{BD7B29E9-FA9C-E50D-E064-EAAD1C481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52" r="24102" b="-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4A054-F22D-5429-E2E1-50E608C72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2201958"/>
            <a:ext cx="6781800" cy="3900730"/>
          </a:xfrm>
        </p:spPr>
        <p:txBody>
          <a:bodyPr anchor="t">
            <a:normAutofit lnSpcReduction="10000"/>
          </a:bodyPr>
          <a:lstStyle/>
          <a:p>
            <a:r>
              <a:rPr lang="en-GB" sz="3200" b="1" dirty="0"/>
              <a:t>Revenue Streams are defined as the way by which your business converts your Value Proposition or solution to the customer’s problem into financial gain.</a:t>
            </a:r>
          </a:p>
          <a:p>
            <a:endParaRPr lang="en-GB" sz="3200" dirty="0"/>
          </a:p>
          <a:p>
            <a:endParaRPr lang="en-GB" sz="3200" dirty="0"/>
          </a:p>
          <a:p>
            <a:r>
              <a:rPr lang="en-GB" sz="3200" dirty="0"/>
              <a:t>How do you gain revenue?</a:t>
            </a:r>
          </a:p>
        </p:txBody>
      </p:sp>
    </p:spTree>
    <p:extLst>
      <p:ext uri="{BB962C8B-B14F-4D97-AF65-F5344CB8AC3E}">
        <p14:creationId xmlns:p14="http://schemas.microsoft.com/office/powerpoint/2010/main" val="92521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F0B1-CBDF-6E19-B632-EFAEA0CE1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Streams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DEFA3-E2B8-C510-0E50-67374BAF1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952" y="1376737"/>
            <a:ext cx="10840092" cy="4800226"/>
          </a:xfrm>
        </p:spPr>
        <p:txBody>
          <a:bodyPr>
            <a:noAutofit/>
          </a:bodyPr>
          <a:lstStyle/>
          <a:p>
            <a:r>
              <a:rPr lang="en-GB" b="1" dirty="0"/>
              <a:t>Asset sale</a:t>
            </a:r>
            <a:r>
              <a:rPr lang="en-GB" dirty="0"/>
              <a:t>: it is the most common source of income, the result of the sale of a physical product, which belongs to the customer.</a:t>
            </a:r>
          </a:p>
          <a:p>
            <a:r>
              <a:rPr lang="en-GB" b="1" dirty="0"/>
              <a:t>Usage fee</a:t>
            </a:r>
            <a:r>
              <a:rPr lang="en-GB" dirty="0"/>
              <a:t>: Frequency of use of a particular service. The higher the use, the greater the amount paid by the customer.</a:t>
            </a:r>
          </a:p>
          <a:p>
            <a:r>
              <a:rPr lang="en-GB" b="1" dirty="0"/>
              <a:t>Subscription fee: </a:t>
            </a:r>
            <a:r>
              <a:rPr lang="en-GB" dirty="0"/>
              <a:t>Sale of continuous access to a particular service. </a:t>
            </a:r>
          </a:p>
          <a:p>
            <a:r>
              <a:rPr lang="en-GB" b="1" dirty="0"/>
              <a:t>Lending, renting, or leasing: </a:t>
            </a:r>
            <a:r>
              <a:rPr lang="en-GB" dirty="0"/>
              <a:t>Client has the right to temporary access to a particular resource.</a:t>
            </a:r>
          </a:p>
          <a:p>
            <a:r>
              <a:rPr lang="en-GB" b="1" dirty="0"/>
              <a:t>Licensing: </a:t>
            </a:r>
            <a:r>
              <a:rPr lang="en-GB" dirty="0"/>
              <a:t>Allowed to use a protected, for-profit intellectual property by paying a fee. </a:t>
            </a:r>
          </a:p>
          <a:p>
            <a:r>
              <a:rPr lang="en-GB" b="1" dirty="0"/>
              <a:t>Brokerage fee: </a:t>
            </a:r>
            <a:r>
              <a:rPr lang="en-GB" dirty="0"/>
              <a:t>this revenue stream provides a percentage of the value of a service executed, through intermediation between the parties.</a:t>
            </a:r>
          </a:p>
        </p:txBody>
      </p:sp>
    </p:spTree>
    <p:extLst>
      <p:ext uri="{BB962C8B-B14F-4D97-AF65-F5344CB8AC3E}">
        <p14:creationId xmlns:p14="http://schemas.microsoft.com/office/powerpoint/2010/main" val="59452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lorful lines on a dark background&#10;&#10;Description automatically generated">
            <a:extLst>
              <a:ext uri="{FF2B5EF4-FFF2-40B4-BE49-F238E27FC236}">
                <a16:creationId xmlns:a16="http://schemas.microsoft.com/office/drawing/2014/main" id="{A88F8697-D754-AA1F-3EF7-E7A281284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437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FD43F33-C925-F746-58AD-75C5A2E15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Setting Up Your Company in Pakistan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CC758E-AA3E-2A2B-3B15-A9B39B504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Single Member Company </a:t>
            </a:r>
          </a:p>
          <a:p>
            <a:pPr algn="ctr"/>
            <a:r>
              <a:rPr lang="en-US">
                <a:solidFill>
                  <a:srgbClr val="FFFFFF"/>
                </a:solidFill>
              </a:rPr>
              <a:t>Partnership </a:t>
            </a:r>
          </a:p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086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Zara company sources of income where you can see the business model canvas">
            <a:extLst>
              <a:ext uri="{FF2B5EF4-FFF2-40B4-BE49-F238E27FC236}">
                <a16:creationId xmlns:a16="http://schemas.microsoft.com/office/drawing/2014/main" id="{92C06FBA-25EF-7AAC-D6F0-23E013BDB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851" y="643467"/>
            <a:ext cx="787429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268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112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8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3" name="Rectangle 112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Zara business model canvas template for the development of Revenue streams within the 9 points to work">
            <a:extLst>
              <a:ext uri="{FF2B5EF4-FFF2-40B4-BE49-F238E27FC236}">
                <a16:creationId xmlns:a16="http://schemas.microsoft.com/office/drawing/2014/main" id="{506EB9F0-F5A8-1C00-DB5D-A130F2D04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851" y="643467"/>
            <a:ext cx="787429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7134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D417-A653-0D25-8CAA-070C2ECAD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6. Key Resources </a:t>
            </a:r>
            <a:endParaRPr lang="en-GB" sz="3200"/>
          </a:p>
        </p:txBody>
      </p:sp>
      <p:pic>
        <p:nvPicPr>
          <p:cNvPr id="5" name="Picture 4" descr="Person handing over keys">
            <a:extLst>
              <a:ext uri="{FF2B5EF4-FFF2-40B4-BE49-F238E27FC236}">
                <a16:creationId xmlns:a16="http://schemas.microsoft.com/office/drawing/2014/main" id="{27A1CCF7-3153-A692-CEFE-228A944FD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46" r="26320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3AB88-53DC-7476-12CB-959AB49A9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r>
              <a:rPr lang="en-GB" sz="2000"/>
              <a:t>Practical resources are needed to achieve the key activities (actions) of the business.</a:t>
            </a:r>
          </a:p>
          <a:p>
            <a:r>
              <a:rPr lang="en-GB" sz="2000"/>
              <a:t>Key means the resources your business requires to do business.</a:t>
            </a:r>
          </a:p>
        </p:txBody>
      </p:sp>
    </p:spTree>
    <p:extLst>
      <p:ext uri="{BB962C8B-B14F-4D97-AF65-F5344CB8AC3E}">
        <p14:creationId xmlns:p14="http://schemas.microsoft.com/office/powerpoint/2010/main" val="145010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ock numbers on a digital display">
            <a:extLst>
              <a:ext uri="{FF2B5EF4-FFF2-40B4-BE49-F238E27FC236}">
                <a16:creationId xmlns:a16="http://schemas.microsoft.com/office/drawing/2014/main" id="{FB581603-7843-4CF8-A861-6FE7D0309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343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906B67-8DB3-A485-B237-1CA8750CD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6. Key Resources 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93793-3D10-18E3-3F9B-2A03E2319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Human (employees)</a:t>
            </a:r>
          </a:p>
          <a:p>
            <a:r>
              <a:rPr lang="en-GB">
                <a:solidFill>
                  <a:srgbClr val="FFFFFF"/>
                </a:solidFill>
              </a:rPr>
              <a:t>Financial (cash, lines of credit, etc.)</a:t>
            </a:r>
          </a:p>
          <a:p>
            <a:r>
              <a:rPr lang="en-GB">
                <a:solidFill>
                  <a:srgbClr val="FFFFFF"/>
                </a:solidFill>
              </a:rPr>
              <a:t>Intellectual (brand, patents, IP, copyright)</a:t>
            </a:r>
          </a:p>
          <a:p>
            <a:r>
              <a:rPr lang="en-GB">
                <a:solidFill>
                  <a:srgbClr val="FFFFFF"/>
                </a:solidFill>
              </a:rPr>
              <a:t>Physical (equipment, inventory, buildings)</a:t>
            </a:r>
          </a:p>
        </p:txBody>
      </p:sp>
    </p:spTree>
    <p:extLst>
      <p:ext uri="{BB962C8B-B14F-4D97-AF65-F5344CB8AC3E}">
        <p14:creationId xmlns:p14="http://schemas.microsoft.com/office/powerpoint/2010/main" val="1195125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Key resources of the Zara Business Model Canvas">
            <a:extLst>
              <a:ext uri="{FF2B5EF4-FFF2-40B4-BE49-F238E27FC236}">
                <a16:creationId xmlns:a16="http://schemas.microsoft.com/office/drawing/2014/main" id="{2B85113B-B79C-6135-05E7-E77A70F97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851" y="643467"/>
            <a:ext cx="787429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745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Zara business model canvas template where the Key Resources are developed">
            <a:extLst>
              <a:ext uri="{FF2B5EF4-FFF2-40B4-BE49-F238E27FC236}">
                <a16:creationId xmlns:a16="http://schemas.microsoft.com/office/drawing/2014/main" id="{51D469C6-CDBC-ED51-DE61-568A2BB79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851" y="643467"/>
            <a:ext cx="787429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892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3AE5A-6EE2-C2D8-91B2-B65C00779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Key Activities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EA010-B338-47BD-1100-0A953B72E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What are the activities/ tasks that need to be completed to fulfil your business purpose?</a:t>
            </a:r>
          </a:p>
          <a:p>
            <a:r>
              <a:rPr lang="en-GB" dirty="0"/>
              <a:t>The Key Activities of your business/product are the actions that your business undertakes to achieve the value proposition for your customers.</a:t>
            </a:r>
          </a:p>
          <a:p>
            <a:r>
              <a:rPr lang="en-GB" b="1" dirty="0"/>
              <a:t>Questions to ask:</a:t>
            </a:r>
            <a:endParaRPr lang="en-GB" dirty="0"/>
          </a:p>
          <a:p>
            <a:pPr lvl="1"/>
            <a:r>
              <a:rPr lang="en-GB" dirty="0"/>
              <a:t>What activities does the business undertake in achieving the value proposition for the customer?</a:t>
            </a:r>
          </a:p>
          <a:p>
            <a:pPr lvl="1"/>
            <a:r>
              <a:rPr lang="en-GB" dirty="0"/>
              <a:t>What is the resource used?</a:t>
            </a:r>
          </a:p>
          <a:p>
            <a:pPr lvl="1"/>
            <a:r>
              <a:rPr lang="en-GB" dirty="0"/>
              <a:t>Time and Expertise?</a:t>
            </a:r>
          </a:p>
          <a:p>
            <a:pPr lvl="1"/>
            <a:r>
              <a:rPr lang="en-GB" dirty="0"/>
              <a:t>Distribution of product?</a:t>
            </a:r>
          </a:p>
          <a:p>
            <a:pPr lvl="1"/>
            <a:r>
              <a:rPr lang="en-GB" dirty="0"/>
              <a:t>Technical development?</a:t>
            </a:r>
          </a:p>
          <a:p>
            <a:pPr lvl="1"/>
            <a:r>
              <a:rPr lang="en-GB" dirty="0"/>
              <a:t>What actions does it take you and/or your staff to achieve value exchange?</a:t>
            </a:r>
          </a:p>
          <a:p>
            <a:r>
              <a:rPr lang="en-GB" b="1" dirty="0"/>
              <a:t>Examples: </a:t>
            </a:r>
            <a:r>
              <a:rPr lang="en-GB" dirty="0"/>
              <a:t>Consulting, Designing, Web development, Baking, Driving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023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60BF2DE6-AB14-C7A0-A4ED-EB737D3684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4732" b="1026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85E913-81C7-EFDB-D72D-78048CEE5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7. Key Activities </a:t>
            </a:r>
            <a:endParaRPr lang="en-GB" sz="50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4C82E-F4AD-A0A9-AB70-7B1B90356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1. Production: </a:t>
            </a:r>
          </a:p>
          <a:p>
            <a:pPr lvl="1"/>
            <a:r>
              <a:rPr lang="en-GB" sz="2800" dirty="0">
                <a:solidFill>
                  <a:schemeClr val="bg1"/>
                </a:solidFill>
              </a:rPr>
              <a:t>Designing, manufacturing and delivering a product in significant quantities and/ or of superior quality.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2. Problem-solving: </a:t>
            </a:r>
          </a:p>
          <a:p>
            <a:pPr lvl="1"/>
            <a:r>
              <a:rPr lang="en-GB" sz="2800" dirty="0">
                <a:solidFill>
                  <a:schemeClr val="bg1"/>
                </a:solidFill>
              </a:rPr>
              <a:t>Finding new solutions to individual problems faced by customers.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3. Platform/ network: </a:t>
            </a:r>
          </a:p>
          <a:p>
            <a:pPr lvl="1"/>
            <a:r>
              <a:rPr lang="en-GB" sz="2800" dirty="0">
                <a:solidFill>
                  <a:schemeClr val="bg1"/>
                </a:solidFill>
              </a:rPr>
              <a:t>Creating and maintaining platforms. 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810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Rectangle 1536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5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9" name="Rectangle 1536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Key activities of the Zara Business Model Canvas">
            <a:extLst>
              <a:ext uri="{FF2B5EF4-FFF2-40B4-BE49-F238E27FC236}">
                <a16:creationId xmlns:a16="http://schemas.microsoft.com/office/drawing/2014/main" id="{2859ABA4-3F25-F59A-60A8-70A4157C6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851" y="643467"/>
            <a:ext cx="787429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951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Rectangle 1843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7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41" name="Rectangle 1844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Zara business model canvas template showing the key activities for its development">
            <a:extLst>
              <a:ext uri="{FF2B5EF4-FFF2-40B4-BE49-F238E27FC236}">
                <a16:creationId xmlns:a16="http://schemas.microsoft.com/office/drawing/2014/main" id="{E92015ED-4C5C-0C64-F68C-79BDFC1F9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851" y="643467"/>
            <a:ext cx="787429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342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1A2BC-2F6C-A099-1904-B6E64BAE7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Types of Companies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D1E7007-AE83-0A47-7D08-1A3496C54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531127"/>
              </p:ext>
            </p:extLst>
          </p:nvPr>
        </p:nvGraphicFramePr>
        <p:xfrm>
          <a:off x="1338728" y="1675227"/>
          <a:ext cx="9514545" cy="4394200"/>
        </p:xfrm>
        <a:graphic>
          <a:graphicData uri="http://schemas.openxmlformats.org/drawingml/2006/table">
            <a:tbl>
              <a:tblPr firstRow="1" bandRow="1"/>
              <a:tblGrid>
                <a:gridCol w="3460344">
                  <a:extLst>
                    <a:ext uri="{9D8B030D-6E8A-4147-A177-3AD203B41FA5}">
                      <a16:colId xmlns:a16="http://schemas.microsoft.com/office/drawing/2014/main" val="3864387985"/>
                    </a:ext>
                  </a:extLst>
                </a:gridCol>
                <a:gridCol w="3315929">
                  <a:extLst>
                    <a:ext uri="{9D8B030D-6E8A-4147-A177-3AD203B41FA5}">
                      <a16:colId xmlns:a16="http://schemas.microsoft.com/office/drawing/2014/main" val="308668958"/>
                    </a:ext>
                  </a:extLst>
                </a:gridCol>
                <a:gridCol w="2738272">
                  <a:extLst>
                    <a:ext uri="{9D8B030D-6E8A-4147-A177-3AD203B41FA5}">
                      <a16:colId xmlns:a16="http://schemas.microsoft.com/office/drawing/2014/main" val="2981525081"/>
                    </a:ext>
                  </a:extLst>
                </a:gridCol>
              </a:tblGrid>
              <a:tr h="1098550">
                <a:tc>
                  <a:txBody>
                    <a:bodyPr/>
                    <a:lstStyle/>
                    <a:p>
                      <a:pPr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900" b="1" i="0" u="none" strike="noStrike">
                          <a:effectLst/>
                          <a:latin typeface="Arial" panose="020B0604020202020204" pitchFamily="34" charset="0"/>
                        </a:rPr>
                        <a:t>Type of Company</a:t>
                      </a:r>
                      <a:endParaRPr lang="en-GB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848" marR="83848" marT="83848" marB="838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900" b="1" i="0" u="none" strike="noStrike">
                          <a:effectLst/>
                          <a:latin typeface="Arial" panose="020B0604020202020204" pitchFamily="34" charset="0"/>
                        </a:rPr>
                        <a:t>Minimum Capital Required (PKR)</a:t>
                      </a:r>
                      <a:endParaRPr lang="en-GB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848" marR="83848" marT="83848" marB="838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900" b="1" i="0" u="none" strike="noStrike">
                          <a:effectLst/>
                          <a:latin typeface="Arial" panose="020B0604020202020204" pitchFamily="34" charset="0"/>
                        </a:rPr>
                        <a:t>Time of Incorporation</a:t>
                      </a:r>
                      <a:endParaRPr lang="en-GB" sz="2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848" marR="83848" marT="83848" marB="838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3632672"/>
                  </a:ext>
                </a:extLst>
              </a:tr>
              <a:tr h="1098550">
                <a:tc>
                  <a:txBody>
                    <a:bodyPr/>
                    <a:lstStyle/>
                    <a:p>
                      <a:pPr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900" b="0" i="0" u="none" strike="noStrike">
                          <a:effectLst/>
                          <a:latin typeface="Arial" panose="020B0604020202020204" pitchFamily="34" charset="0"/>
                        </a:rPr>
                        <a:t>Single Member Company</a:t>
                      </a:r>
                    </a:p>
                  </a:txBody>
                  <a:tcPr marL="83848" marR="83848" marT="83848" marB="838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900" b="0" i="0" u="none" strike="noStrike">
                          <a:effectLst/>
                          <a:latin typeface="Arial" panose="020B0604020202020204" pitchFamily="34" charset="0"/>
                        </a:rPr>
                        <a:t>100,000</a:t>
                      </a:r>
                    </a:p>
                  </a:txBody>
                  <a:tcPr marL="83848" marR="83848" marT="83848" marB="838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900" b="0" i="0" u="none" strike="noStrike">
                          <a:effectLst/>
                          <a:latin typeface="Arial" panose="020B0604020202020204" pitchFamily="34" charset="0"/>
                        </a:rPr>
                        <a:t>4 Weeks</a:t>
                      </a:r>
                    </a:p>
                  </a:txBody>
                  <a:tcPr marL="83848" marR="83848" marT="83848" marB="838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6608998"/>
                  </a:ext>
                </a:extLst>
              </a:tr>
              <a:tr h="1098550">
                <a:tc>
                  <a:txBody>
                    <a:bodyPr/>
                    <a:lstStyle/>
                    <a:p>
                      <a:pPr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900" b="0" i="0" u="none" strike="noStrike">
                          <a:effectLst/>
                          <a:latin typeface="Arial" panose="020B0604020202020204" pitchFamily="34" charset="0"/>
                        </a:rPr>
                        <a:t>Private Limited Company</a:t>
                      </a:r>
                    </a:p>
                  </a:txBody>
                  <a:tcPr marL="83848" marR="83848" marT="83848" marB="838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900" b="0" i="0" u="none" strike="noStrike">
                          <a:effectLst/>
                          <a:latin typeface="Arial" panose="020B0604020202020204" pitchFamily="34" charset="0"/>
                        </a:rPr>
                        <a:t>100,000</a:t>
                      </a:r>
                    </a:p>
                  </a:txBody>
                  <a:tcPr marL="83848" marR="83848" marT="83848" marB="838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900" b="0" i="0" u="none" strike="noStrike">
                          <a:effectLst/>
                          <a:latin typeface="Arial" panose="020B0604020202020204" pitchFamily="34" charset="0"/>
                        </a:rPr>
                        <a:t>6 Weeks</a:t>
                      </a:r>
                    </a:p>
                  </a:txBody>
                  <a:tcPr marL="83848" marR="83848" marT="83848" marB="838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746167"/>
                  </a:ext>
                </a:extLst>
              </a:tr>
              <a:tr h="109855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900" b="0" i="0" u="none" strike="noStrike">
                          <a:effectLst/>
                          <a:latin typeface="Arial" panose="020B0604020202020204" pitchFamily="34" charset="0"/>
                        </a:rPr>
                        <a:t>Public Listed Company</a:t>
                      </a:r>
                    </a:p>
                  </a:txBody>
                  <a:tcPr marL="83848" marR="83848" marT="83848" marB="838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900" b="0" i="0" u="none" strike="noStrike">
                          <a:effectLst/>
                          <a:latin typeface="Arial" panose="020B0604020202020204" pitchFamily="34" charset="0"/>
                        </a:rPr>
                        <a:t>200 Million</a:t>
                      </a:r>
                    </a:p>
                  </a:txBody>
                  <a:tcPr marL="83848" marR="83848" marT="83848" marB="838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900" b="0" i="0" u="none" strike="noStrike">
                          <a:effectLst/>
                          <a:latin typeface="Arial" panose="020B0604020202020204" pitchFamily="34" charset="0"/>
                        </a:rPr>
                        <a:t>6 Weeks</a:t>
                      </a:r>
                    </a:p>
                  </a:txBody>
                  <a:tcPr marL="83848" marR="83848" marT="83848" marB="8384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249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07173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06262-A623-B4F0-21E3-6F628996E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8. Key Partners 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7BC86-2A94-4DA3-00BF-622A29ACD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GB" dirty="0"/>
              <a:t>Key Partners are external companies/suppliers/parties you may need to achieve your key activities</a:t>
            </a:r>
          </a:p>
          <a:p>
            <a:r>
              <a:rPr lang="en-GB" dirty="0"/>
              <a:t>An example of this is ‘if I sell groceries to customers, I may need a local baker to supply fresh bread to my store’.</a:t>
            </a:r>
          </a:p>
          <a:p>
            <a:r>
              <a:rPr lang="en-GB" dirty="0"/>
              <a:t>They are a key partner to achieve the value my business promises to the customer.</a:t>
            </a:r>
          </a:p>
        </p:txBody>
      </p:sp>
    </p:spTree>
    <p:extLst>
      <p:ext uri="{BB962C8B-B14F-4D97-AF65-F5344CB8AC3E}">
        <p14:creationId xmlns:p14="http://schemas.microsoft.com/office/powerpoint/2010/main" val="215418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D7F64A8-D625-4F61-A290-B499BB62A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6726C3-A17C-3258-AD23-108273579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363" y="1671569"/>
            <a:ext cx="5801917" cy="2228760"/>
          </a:xfrm>
        </p:spPr>
        <p:txBody>
          <a:bodyPr anchor="b">
            <a:normAutofit/>
          </a:bodyPr>
          <a:lstStyle/>
          <a:p>
            <a:r>
              <a:rPr lang="en-US" sz="4000" dirty="0"/>
              <a:t>Who are the key partners?</a:t>
            </a:r>
            <a:endParaRPr lang="en-GB" sz="4000" dirty="0"/>
          </a:p>
        </p:txBody>
      </p:sp>
      <p:pic>
        <p:nvPicPr>
          <p:cNvPr id="7" name="Graphic 6" descr="Shopping basket">
            <a:extLst>
              <a:ext uri="{FF2B5EF4-FFF2-40B4-BE49-F238E27FC236}">
                <a16:creationId xmlns:a16="http://schemas.microsoft.com/office/drawing/2014/main" id="{E31573AF-1951-4AD5-DCDD-501ABDD36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6948" y="2694018"/>
            <a:ext cx="1198532" cy="11985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9D77B-6C20-D80E-98A3-D398F473C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7364" y="4072044"/>
            <a:ext cx="5801917" cy="2057045"/>
          </a:xfrm>
        </p:spPr>
        <p:txBody>
          <a:bodyPr>
            <a:normAutofit/>
          </a:bodyPr>
          <a:lstStyle/>
          <a:p>
            <a:r>
              <a:rPr lang="en-US" sz="2000" dirty="0"/>
              <a:t>A Retail Store Selling Groceries </a:t>
            </a:r>
          </a:p>
          <a:p>
            <a:r>
              <a:rPr lang="en-US" sz="2000" dirty="0"/>
              <a:t>A Computer Shop </a:t>
            </a:r>
          </a:p>
          <a:p>
            <a:r>
              <a:rPr lang="en-US" sz="2000" dirty="0"/>
              <a:t>An Auto Shop </a:t>
            </a:r>
          </a:p>
          <a:p>
            <a:r>
              <a:rPr lang="en-US" sz="2000" dirty="0"/>
              <a:t>A Call Center </a:t>
            </a:r>
          </a:p>
          <a:p>
            <a:r>
              <a:rPr lang="en-US" sz="2000" dirty="0"/>
              <a:t>A Fast Food Store </a:t>
            </a:r>
            <a:endParaRPr lang="en-GB" sz="2000" dirty="0"/>
          </a:p>
        </p:txBody>
      </p:sp>
      <p:pic>
        <p:nvPicPr>
          <p:cNvPr id="9" name="Graphic 8" descr="Shopping basket">
            <a:extLst>
              <a:ext uri="{FF2B5EF4-FFF2-40B4-BE49-F238E27FC236}">
                <a16:creationId xmlns:a16="http://schemas.microsoft.com/office/drawing/2014/main" id="{4EAD75CD-96F6-40EB-8343-08C3278BE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90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3" name="Rectangle 1946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5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5" name="Rectangle 1946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 descr="Key Partners for Zara's Business Model Canvas">
            <a:extLst>
              <a:ext uri="{FF2B5EF4-FFF2-40B4-BE49-F238E27FC236}">
                <a16:creationId xmlns:a16="http://schemas.microsoft.com/office/drawing/2014/main" id="{F8E894BF-2BFC-4504-2DF4-F00B6139B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851" y="643467"/>
            <a:ext cx="787429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2977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7" name="Rectangle 2048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67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9" name="Rectangle 2048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 descr="Zara Key Partners business model canvas template where the eighth point is developed">
            <a:extLst>
              <a:ext uri="{FF2B5EF4-FFF2-40B4-BE49-F238E27FC236}">
                <a16:creationId xmlns:a16="http://schemas.microsoft.com/office/drawing/2014/main" id="{DD60C56D-F195-0B7E-B467-A54B2E4CF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851" y="643467"/>
            <a:ext cx="787429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12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BACDB3-6993-7F1E-6599-1B9D2D422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1" y="601744"/>
            <a:ext cx="6781800" cy="1338696"/>
          </a:xfrm>
        </p:spPr>
        <p:txBody>
          <a:bodyPr>
            <a:normAutofit/>
          </a:bodyPr>
          <a:lstStyle/>
          <a:p>
            <a:r>
              <a:rPr lang="en-US" dirty="0"/>
              <a:t>9. Cost Structure </a:t>
            </a:r>
            <a:endParaRPr lang="en-GB" dirty="0"/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FABD3080-1F6E-2249-1533-84D61FC91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18" r="31395" b="-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0DAEB-1099-0E63-450F-51F88FCB4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470" y="1674688"/>
            <a:ext cx="8044665" cy="5183312"/>
          </a:xfrm>
        </p:spPr>
        <p:txBody>
          <a:bodyPr anchor="t">
            <a:normAutofit lnSpcReduction="10000"/>
          </a:bodyPr>
          <a:lstStyle/>
          <a:p>
            <a:r>
              <a:rPr lang="en-GB" sz="2400" b="1" dirty="0"/>
              <a:t>Your business cost structure is defined as the monetary cost of operating as a business.</a:t>
            </a:r>
          </a:p>
          <a:p>
            <a:r>
              <a:rPr lang="en-GB" sz="2400" dirty="0"/>
              <a:t>How much does it cost to achieve my business's key activities?</a:t>
            </a:r>
          </a:p>
          <a:p>
            <a:r>
              <a:rPr lang="en-GB" sz="2400" dirty="0"/>
              <a:t>What is the cost of my key resources and key partnerships?</a:t>
            </a:r>
          </a:p>
          <a:p>
            <a:r>
              <a:rPr lang="en-GB" sz="2400" dirty="0"/>
              <a:t>How much does it cost to achieve the value proposition for my customers/users?</a:t>
            </a:r>
          </a:p>
          <a:p>
            <a:r>
              <a:rPr lang="en-GB" sz="2400" dirty="0"/>
              <a:t>Are there additional costs to running a business?</a:t>
            </a:r>
          </a:p>
          <a:p>
            <a:pPr lvl="1"/>
            <a:r>
              <a:rPr lang="en-GB" dirty="0"/>
              <a:t>Legal?</a:t>
            </a:r>
          </a:p>
          <a:p>
            <a:pPr lvl="1"/>
            <a:r>
              <a:rPr lang="en-GB" dirty="0"/>
              <a:t>Insurance?</a:t>
            </a:r>
          </a:p>
          <a:p>
            <a:pPr lvl="1"/>
            <a:r>
              <a:rPr lang="en-GB" dirty="0"/>
              <a:t>What is the cost of my business?</a:t>
            </a:r>
          </a:p>
          <a:p>
            <a:r>
              <a:rPr lang="en-GB" sz="2400" dirty="0"/>
              <a:t>It is important also to place a monetary value on your time as a cost. How much would it cost you to hire you?</a:t>
            </a:r>
          </a:p>
          <a:p>
            <a:r>
              <a:rPr lang="en-GB" sz="2400" b="1" dirty="0"/>
              <a:t>What is the opportunity cost of running your business?</a:t>
            </a:r>
          </a:p>
        </p:txBody>
      </p:sp>
    </p:spTree>
    <p:extLst>
      <p:ext uri="{BB962C8B-B14F-4D97-AF65-F5344CB8AC3E}">
        <p14:creationId xmlns:p14="http://schemas.microsoft.com/office/powerpoint/2010/main" val="1164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Rectangle 2151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BA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13" name="Rectangle 2151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 descr="Cost of Zara Business Model Canvas">
            <a:extLst>
              <a:ext uri="{FF2B5EF4-FFF2-40B4-BE49-F238E27FC236}">
                <a16:creationId xmlns:a16="http://schemas.microsoft.com/office/drawing/2014/main" id="{27573643-E1AA-48FE-8B75-2C632272C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851" y="643467"/>
            <a:ext cx="787429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4131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5" name="Rectangle 2253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7" name="Rectangle 2253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Zara Business Model Canvas Template where Cost is seen as the end point">
            <a:extLst>
              <a:ext uri="{FF2B5EF4-FFF2-40B4-BE49-F238E27FC236}">
                <a16:creationId xmlns:a16="http://schemas.microsoft.com/office/drawing/2014/main" id="{7C2EF822-DFD1-BA0E-E683-DA62B50F8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8851" y="643467"/>
            <a:ext cx="7874298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959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8549A-EF29-1EAA-2ED3-0F3849F35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Process </a:t>
            </a:r>
          </a:p>
        </p:txBody>
      </p:sp>
      <p:pic>
        <p:nvPicPr>
          <p:cNvPr id="2050" name="Picture 2" descr="five steps of registering a company in Pakistan.">
            <a:extLst>
              <a:ext uri="{FF2B5EF4-FFF2-40B4-BE49-F238E27FC236}">
                <a16:creationId xmlns:a16="http://schemas.microsoft.com/office/drawing/2014/main" id="{42E9F581-7DB3-0745-E62C-7436ADAFD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5013" y="1675227"/>
            <a:ext cx="7881973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153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1B887-3E11-84D4-E8B2-0BF9AE78E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10% Assignment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52B14-B02F-9AF4-A226-4B1843373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 3 ideas that you have shortlisted / have got the feedback on it, Write about </a:t>
            </a:r>
          </a:p>
          <a:p>
            <a:pPr lvl="1"/>
            <a:r>
              <a:rPr lang="en-US" dirty="0"/>
              <a:t>The Problem You are Solving </a:t>
            </a:r>
          </a:p>
          <a:p>
            <a:pPr lvl="1"/>
            <a:r>
              <a:rPr lang="en-US" dirty="0"/>
              <a:t>Your Solution </a:t>
            </a:r>
          </a:p>
          <a:p>
            <a:pPr lvl="1"/>
            <a:r>
              <a:rPr lang="en-US" dirty="0"/>
              <a:t>Industry Insights (TAM, SAM, SOM)</a:t>
            </a:r>
          </a:p>
          <a:p>
            <a:pPr lvl="1"/>
            <a:r>
              <a:rPr lang="en-US" dirty="0"/>
              <a:t>Unique Selling Proposition </a:t>
            </a:r>
          </a:p>
          <a:p>
            <a:pPr lvl="1"/>
            <a:r>
              <a:rPr lang="en-US" dirty="0"/>
              <a:t>Cost Leadership or Differentiation </a:t>
            </a:r>
          </a:p>
          <a:p>
            <a:pPr lvl="1"/>
            <a:r>
              <a:rPr lang="en-US" dirty="0"/>
              <a:t>Target Market</a:t>
            </a:r>
          </a:p>
          <a:p>
            <a:pPr lvl="1"/>
            <a:r>
              <a:rPr lang="en-US" dirty="0"/>
              <a:t>2 Customer Personas </a:t>
            </a:r>
          </a:p>
          <a:p>
            <a:r>
              <a:rPr lang="en-US" dirty="0"/>
              <a:t>Group Assignment (FP Groups)</a:t>
            </a:r>
          </a:p>
          <a:p>
            <a:r>
              <a:rPr lang="en-US" dirty="0"/>
              <a:t>Word Limit = 2000 – 3000 Words </a:t>
            </a:r>
          </a:p>
          <a:p>
            <a:r>
              <a:rPr lang="en-US" b="1" dirty="0">
                <a:solidFill>
                  <a:srgbClr val="FF0000"/>
                </a:solidFill>
              </a:rPr>
              <a:t>Follow the format as shared </a:t>
            </a:r>
          </a:p>
          <a:p>
            <a:r>
              <a:rPr lang="en-US" b="1" dirty="0"/>
              <a:t>Due: 26</a:t>
            </a:r>
            <a:r>
              <a:rPr lang="en-US" b="1" baseline="30000" dirty="0"/>
              <a:t>th</a:t>
            </a:r>
            <a:r>
              <a:rPr lang="en-US" b="1" dirty="0"/>
              <a:t> April 2024, Friday, 1:30pm (LMS + Hard Copy)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20977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D2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business model canvas&#10;&#10;Description automatically generated">
            <a:extLst>
              <a:ext uri="{FF2B5EF4-FFF2-40B4-BE49-F238E27FC236}">
                <a16:creationId xmlns:a16="http://schemas.microsoft.com/office/drawing/2014/main" id="{293DFF5E-9060-EA52-E1AF-D75CA0551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17" y="643467"/>
            <a:ext cx="83461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66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79E06-1086-2F2F-1085-9D61D6E18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Business Model Canvas 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F0361-9423-4F55-EA58-2B118B589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lang="en-GB" sz="4400" dirty="0"/>
              <a:t>It allows you to describe, design, challenge, invent, and pivot your business model. </a:t>
            </a:r>
          </a:p>
          <a:p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303209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0" name="Rectangle 1059">
            <a:extLst>
              <a:ext uri="{FF2B5EF4-FFF2-40B4-BE49-F238E27FC236}">
                <a16:creationId xmlns:a16="http://schemas.microsoft.com/office/drawing/2014/main" id="{56604AF4-AEF7-4020-93AD-C74808D1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EDB65AB2-AC18-4139-B8BE-52452A25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12192001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B89A5304-EF26-47F3-9CB7-ED121FC74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798" y="685799"/>
            <a:ext cx="10820400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6B9DE-9FFA-EA24-A8BF-B1C829F79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94" y="1136478"/>
            <a:ext cx="9016409" cy="1051885"/>
          </a:xfrm>
        </p:spPr>
        <p:txBody>
          <a:bodyPr anchor="ctr">
            <a:normAutofit/>
          </a:bodyPr>
          <a:lstStyle/>
          <a:p>
            <a:pPr algn="ctr"/>
            <a:r>
              <a:rPr lang="en-US" sz="3200">
                <a:solidFill>
                  <a:schemeClr val="tx1">
                    <a:lumMod val="65000"/>
                    <a:lumOff val="35000"/>
                  </a:schemeClr>
                </a:solidFill>
              </a:rPr>
              <a:t>Product / Services to for Canvas </a:t>
            </a:r>
            <a:endParaRPr lang="en-GB" sz="3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 descr="Dawaai">
            <a:extLst>
              <a:ext uri="{FF2B5EF4-FFF2-40B4-BE49-F238E27FC236}">
                <a16:creationId xmlns:a16="http://schemas.microsoft.com/office/drawing/2014/main" id="{2CE58C7F-AAF3-0829-42A4-AFA9F7BE5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2710" y="2391333"/>
            <a:ext cx="2103219" cy="120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haadi-logo-HD | Pakistan Today">
            <a:extLst>
              <a:ext uri="{FF2B5EF4-FFF2-40B4-BE49-F238E27FC236}">
                <a16:creationId xmlns:a16="http://schemas.microsoft.com/office/drawing/2014/main" id="{DE3D3E39-A125-7E68-DBBB-8A9E8EC60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4389" y="2372516"/>
            <a:ext cx="2103219" cy="1181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ykea: Rides &amp; Delivery App – Apps on Google Play">
            <a:extLst>
              <a:ext uri="{FF2B5EF4-FFF2-40B4-BE49-F238E27FC236}">
                <a16:creationId xmlns:a16="http://schemas.microsoft.com/office/drawing/2014/main" id="{BECEC7E9-AEB6-CA42-1400-BCFF3D0A4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63" b="27315"/>
          <a:stretch/>
        </p:blipFill>
        <p:spPr bwMode="auto">
          <a:xfrm>
            <a:off x="7931161" y="2567311"/>
            <a:ext cx="1911768" cy="105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B9339-477E-900D-F93D-74376FBA7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914" y="3798395"/>
            <a:ext cx="8676169" cy="1810279"/>
          </a:xfrm>
        </p:spPr>
        <p:txBody>
          <a:bodyPr anchor="t">
            <a:normAutofit lnSpcReduction="10000"/>
          </a:bodyPr>
          <a:lstStyle/>
          <a:p>
            <a:pPr marL="0" indent="0" algn="ctr">
              <a:buNone/>
            </a:pP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Dawaai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Bykea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Khaadi</a:t>
            </a:r>
            <a:endParaRPr lang="en-GB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878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2818</TotalTime>
  <Words>1356</Words>
  <Application>Microsoft Office PowerPoint</Application>
  <PresentationFormat>Widescreen</PresentationFormat>
  <Paragraphs>161</Paragraphs>
  <Slides>46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Introduction to Entrepreneurship </vt:lpstr>
      <vt:lpstr>Week 8 and 9: Business Model Canvas </vt:lpstr>
      <vt:lpstr>Setting Up Your Company in Pakistan </vt:lpstr>
      <vt:lpstr>Types of Companies </vt:lpstr>
      <vt:lpstr>Process </vt:lpstr>
      <vt:lpstr>10% Assignment </vt:lpstr>
      <vt:lpstr>PowerPoint Presentation</vt:lpstr>
      <vt:lpstr>Business Model Canvas </vt:lpstr>
      <vt:lpstr>Product / Services to for Canvas </vt:lpstr>
      <vt:lpstr>PowerPoint Presentation</vt:lpstr>
      <vt:lpstr>1. Customer Segments </vt:lpstr>
      <vt:lpstr>1. Customer Segments</vt:lpstr>
      <vt:lpstr>PowerPoint Presentation</vt:lpstr>
      <vt:lpstr>2. Value Proposition</vt:lpstr>
      <vt:lpstr>Value Proposition: Questions</vt:lpstr>
      <vt:lpstr>PowerPoint Presentation</vt:lpstr>
      <vt:lpstr>PowerPoint Presentation</vt:lpstr>
      <vt:lpstr>3. Channels  </vt:lpstr>
      <vt:lpstr>3. Example of Channels </vt:lpstr>
      <vt:lpstr>Social Media / Channels Gone Wrong </vt:lpstr>
      <vt:lpstr>PowerPoint Presentation</vt:lpstr>
      <vt:lpstr>PowerPoint Presentation</vt:lpstr>
      <vt:lpstr>4. Customer Relationship </vt:lpstr>
      <vt:lpstr>2. Customer Relationship </vt:lpstr>
      <vt:lpstr>PowerPoint Presentation</vt:lpstr>
      <vt:lpstr>PowerPoint Presentation</vt:lpstr>
      <vt:lpstr>PowerPoint Presentation</vt:lpstr>
      <vt:lpstr>5. Revenue Stream </vt:lpstr>
      <vt:lpstr>Revenue Streams </vt:lpstr>
      <vt:lpstr>PowerPoint Presentation</vt:lpstr>
      <vt:lpstr>PowerPoint Presentation</vt:lpstr>
      <vt:lpstr>6. Key Resources </vt:lpstr>
      <vt:lpstr>6. Key Resources </vt:lpstr>
      <vt:lpstr>PowerPoint Presentation</vt:lpstr>
      <vt:lpstr>PowerPoint Presentation</vt:lpstr>
      <vt:lpstr>7. Key Activities </vt:lpstr>
      <vt:lpstr>7. Key Activities </vt:lpstr>
      <vt:lpstr>PowerPoint Presentation</vt:lpstr>
      <vt:lpstr>PowerPoint Presentation</vt:lpstr>
      <vt:lpstr>8. Key Partners </vt:lpstr>
      <vt:lpstr>Who are the key partners?</vt:lpstr>
      <vt:lpstr>PowerPoint Presentation</vt:lpstr>
      <vt:lpstr>PowerPoint Presentation</vt:lpstr>
      <vt:lpstr>9. Cost Structure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Entrepreneurship </dc:title>
  <dc:creator>Dr. Zunaira Saqib</dc:creator>
  <cp:lastModifiedBy>Dr.  ZUNAIRA SAQIB</cp:lastModifiedBy>
  <cp:revision>141</cp:revision>
  <dcterms:created xsi:type="dcterms:W3CDTF">2023-09-21T14:26:14Z</dcterms:created>
  <dcterms:modified xsi:type="dcterms:W3CDTF">2024-04-05T06:29:11Z</dcterms:modified>
</cp:coreProperties>
</file>